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66" r:id="rId4"/>
    <p:sldId id="270" r:id="rId5"/>
    <p:sldId id="269" r:id="rId6"/>
    <p:sldId id="268" r:id="rId7"/>
    <p:sldId id="261" r:id="rId8"/>
    <p:sldId id="273" r:id="rId9"/>
    <p:sldId id="271" r:id="rId10"/>
    <p:sldId id="274" r:id="rId11"/>
    <p:sldId id="283" r:id="rId12"/>
    <p:sldId id="287" r:id="rId13"/>
    <p:sldId id="284" r:id="rId14"/>
    <p:sldId id="278" r:id="rId15"/>
    <p:sldId id="281" r:id="rId16"/>
    <p:sldId id="285" r:id="rId17"/>
    <p:sldId id="286" r:id="rId18"/>
    <p:sldId id="288" r:id="rId1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D08"/>
    <a:srgbClr val="35469E"/>
    <a:srgbClr val="082796"/>
    <a:srgbClr val="9B6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B3A665-0B99-462B-AE02-EDC2C6B7E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D6DC41E-8977-47CB-81CF-8BB8C9EA3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7E4BB92-85DF-4E7A-AC85-32C0913D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54383E-2938-4B7E-8E28-127D5BC5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C278DEB-40FF-45B1-9279-2CB016DF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266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275E9E-E0DC-4779-BBF5-E3F23C46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D43339B-88E1-4189-8966-C06E6E0A1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F5D9E3E-9C1D-4247-99C7-39171C24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E6E6E6A-8937-4A17-AFE9-F17D369F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61B7E07-5F87-4997-A288-36B802DC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7605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9374CF4-90A0-4CEC-97E4-BA88A7119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22762D5-0128-4A06-87DC-42F0FBA09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D646EA6-7A7B-4D95-9D5E-1D1303DD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1158F98-083D-4689-A71F-FE7E63F0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33C4D09-150F-4E6C-A4DF-3999FC1A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042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4547C9-4A2D-4572-999D-8DCACDD1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99D81D-D2AC-4097-AEBF-F6C5A06C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5016D4B-3CDB-410B-ACB5-C37B190A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0E9325-7FC7-4FDF-A803-0E1D1734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CF9D749-1735-4A38-B9E8-37120829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485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26472B-EB47-4F43-B504-D91D9B7E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E0AB99B-C422-41D3-8C6F-906EBE37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1558C4D-CCA3-4A7D-8841-B18EA6C4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EDFF802-F899-4106-84B0-3A3ADBB4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5A2BA7-7899-4A77-B4C6-9A7026C2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822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7F222B-0634-4C03-8B2F-8273F105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A44193-AEFA-4D1C-BB0A-812937464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3DFDE54-664C-42D6-878C-3D65F690A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8C6FB71-FF91-4142-B316-A87D765C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9B5F7DF-D84F-42EC-B569-CA7298C2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60E4E6A-2F22-478D-ABEA-C7D04C5B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2331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6CBDC6-041C-4FB2-A360-3A08492A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A2BC27F-B634-49F1-AC55-49FA51BAD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DC84A7-76BD-40C0-9AAD-21CFEACDB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B8C1CE3-B094-4247-AE7F-D2DC9F757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E51A1BA-CBE9-4207-ADCB-1ADFE70D2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E3ACD48-4536-434E-A406-F26B22C5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627FF8F-CF5E-485C-AF35-8FD27B851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C40973A-126F-4D49-902F-77BE3ACB8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701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DFE54E-6E32-4460-9AE6-EA9E316A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D6087452-35C2-4FFD-B76A-C2145B2D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6478BE2-AA33-4CED-870A-9D4F723A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3390F89-8F62-4936-9521-E527F3D0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87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A328828-9448-4679-9EA9-D657B007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19A6D00-69CD-4C2D-8512-2CAD472A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C4D443A-BD58-41BA-8087-1E4B49BA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203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14138-C123-4A2C-9FB3-500B64BC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02F2A0-1171-4AEA-ACC1-8BF42F44D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3E6C4A6-E09E-4012-AD78-8C4BA67DA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C0D570A-D379-4DA5-9148-16C5228C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3C9056B-3590-47B0-9F28-07F671D77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ED4C810-66D8-443F-BF96-E2EF1BC4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756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9F7CBC-F5D7-4338-A2C4-C2C23A19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92DE05F-13FB-41E9-93DD-EA3C849B6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C1E1707-3A9D-454C-A17C-276B746DD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9E7DABD-7478-47D5-9E0C-2168C9496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E20276D-1B13-4F30-9522-3D088878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19F559B-E579-47C6-800D-485A3268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621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D6A07AA-6EE0-4D2F-8A22-F9B6B77B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43CC8D8-B772-4EC6-BF67-E3C866FCA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E3C1F9-E930-4424-8531-C55E3ABCF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23781-AA6D-455C-B2F9-39CC7C6B50D6}" type="datetimeFigureOut">
              <a:rPr lang="tr-TR" smtClean="0"/>
              <a:t>17.03.2022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B6A920-A03A-4466-B340-6195265F5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D4EFF0-4204-4954-B9BE-48A17C813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9CC9A-AF39-4701-AE8C-089CD34DC4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916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67.com/2016/10/10-reasons-of-javalangnumberformatexception-in-java-solution.html" TargetMode="External"/><Relationship Id="rId3" Type="http://schemas.microsoft.com/office/2007/relationships/hdphoto" Target="../media/hdphoto2.wdp"/><Relationship Id="rId7" Type="http://schemas.openxmlformats.org/officeDocument/2006/relationships/hyperlink" Target="https://www.tutorialkart.com/java/java-util-arrays-aslis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eldung.com/java-string-split-by-newline" TargetMode="External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hyperlink" Target="https://www.codegrepper.com/code-examples/java/keep+only+2+digits+after+decimal+in+jav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DC59DEB3-1E44-4350-A08B-3D63C8738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241" y="3429000"/>
            <a:ext cx="741680" cy="670401"/>
          </a:xfrm>
        </p:spPr>
        <p:txBody>
          <a:bodyPr>
            <a:normAutofit/>
          </a:bodyPr>
          <a:lstStyle/>
          <a:p>
            <a:endParaRPr lang="tr-TR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6" name="Resim 5">
            <a:extLst>
              <a:ext uri="{FF2B5EF4-FFF2-40B4-BE49-F238E27FC236}">
                <a16:creationId xmlns:a16="http://schemas.microsoft.com/office/drawing/2014/main" id="{5CE12BD2-188E-4CF1-99C1-F17EE7FA20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387627" y="352857"/>
            <a:ext cx="1676400" cy="1381125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D9FF88E7-5F5F-4295-9478-51D92E3A77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159" y="188674"/>
            <a:ext cx="1643101" cy="137724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BD0F05BE-E687-415D-ABE5-5A99235B9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0" y="5107350"/>
            <a:ext cx="2379700" cy="800859"/>
          </a:xfrm>
          <a:prstGeom prst="rect">
            <a:avLst/>
          </a:prstGeom>
          <a:effectLst>
            <a:glow rad="38100">
              <a:schemeClr val="accent1">
                <a:alpha val="40000"/>
              </a:schemeClr>
            </a:glow>
          </a:effectLst>
        </p:spPr>
      </p:pic>
      <p:sp>
        <p:nvSpPr>
          <p:cNvPr id="5" name="Başlık 4">
            <a:extLst>
              <a:ext uri="{FF2B5EF4-FFF2-40B4-BE49-F238E27FC236}">
                <a16:creationId xmlns:a16="http://schemas.microsoft.com/office/drawing/2014/main" id="{4C1D1E96-4F16-439E-8D29-D437A00CC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8521" y="188674"/>
            <a:ext cx="6048039" cy="852805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sp>
        <p:nvSpPr>
          <p:cNvPr id="19" name="Alt Başlık 2">
            <a:extLst>
              <a:ext uri="{FF2B5EF4-FFF2-40B4-BE49-F238E27FC236}">
                <a16:creationId xmlns:a16="http://schemas.microsoft.com/office/drawing/2014/main" id="{EB99D326-988C-4AE9-A4F2-ABB9BE9E5210}"/>
              </a:ext>
            </a:extLst>
          </p:cNvPr>
          <p:cNvSpPr txBox="1">
            <a:spLocks/>
          </p:cNvSpPr>
          <p:nvPr/>
        </p:nvSpPr>
        <p:spPr>
          <a:xfrm>
            <a:off x="180041" y="4771418"/>
            <a:ext cx="3906876" cy="1588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ysClr val="window" lastClr="FFFFFF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Deniz </a:t>
            </a:r>
            <a:r>
              <a:rPr kumimoji="0" lang="tr-TR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Katayıfçı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   2020510053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ysClr val="window" lastClr="FFFFFF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Eren Çiçek          2020510082</a:t>
            </a:r>
            <a:endParaRPr kumimoji="0" lang="tr-T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/>
              <a:ea typeface="+mn-ea"/>
              <a:cs typeface="Calibri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ysClr val="window" lastClr="FFFFFF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tr-TR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Yasir</a:t>
            </a: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Uslu          2021510067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ysClr val="window" lastClr="FFFFFF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Baturalp Erdem Yasa 2021510092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ysClr val="window" lastClr="FFFFFF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tr-T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ysClr val="window" lastClr="FFFFFF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endParaRPr kumimoji="0" lang="tr-T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84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2B81509A-8628-4C02-85E5-D745E6B0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83772" y="2837634"/>
            <a:ext cx="7061197" cy="1182727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E756DE5D-3396-4A1D-9631-C2C40A31FD9F}"/>
              </a:ext>
            </a:extLst>
          </p:cNvPr>
          <p:cNvSpPr/>
          <p:nvPr/>
        </p:nvSpPr>
        <p:spPr>
          <a:xfrm>
            <a:off x="12759" y="214426"/>
            <a:ext cx="3050749" cy="29556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1478" y="99363"/>
            <a:ext cx="3519221" cy="3185761"/>
          </a:xfrm>
        </p:spPr>
        <p:txBody>
          <a:bodyPr>
            <a:normAutofit/>
          </a:bodyPr>
          <a:lstStyle/>
          <a:p>
            <a:pPr algn="ctr"/>
            <a:r>
              <a:rPr lang="tr-TR" sz="4000" b="1" dirty="0">
                <a:solidFill>
                  <a:schemeClr val="bg1"/>
                </a:solidFill>
                <a:latin typeface="Consolas"/>
              </a:rPr>
              <a:t>ALGORITHMS AND SOLUTION STRATEGIES</a:t>
            </a:r>
            <a:endParaRPr lang="tr-TR" sz="4000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079E2A40-80FA-480B-96F1-5C80D4EB16D2}"/>
              </a:ext>
            </a:extLst>
          </p:cNvPr>
          <p:cNvSpPr txBox="1">
            <a:spLocks/>
          </p:cNvSpPr>
          <p:nvPr/>
        </p:nvSpPr>
        <p:spPr>
          <a:xfrm>
            <a:off x="288819" y="2312893"/>
            <a:ext cx="9950247" cy="423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C2D5CD01-B269-46EC-AE08-E4C6ABC8E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84" y="174329"/>
            <a:ext cx="6941323" cy="6683671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956" y="214426"/>
            <a:ext cx="4098282" cy="2317971"/>
          </a:xfr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06B5AB6-E3C5-4C28-9A32-A647510AAAD3}"/>
              </a:ext>
            </a:extLst>
          </p:cNvPr>
          <p:cNvSpPr txBox="1"/>
          <p:nvPr/>
        </p:nvSpPr>
        <p:spPr>
          <a:xfrm>
            <a:off x="101600" y="3285124"/>
            <a:ext cx="31961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latin typeface="Consolas" panose="020B0609020204030204" pitchFamily="49" charset="0"/>
              </a:rPr>
              <a:t>   </a:t>
            </a:r>
            <a:r>
              <a:rPr lang="tr-TR" sz="2800" dirty="0" err="1">
                <a:latin typeface="Consolas" panose="020B0609020204030204" pitchFamily="49" charset="0"/>
              </a:rPr>
              <a:t>Spellcheck</a:t>
            </a:r>
            <a:endParaRPr lang="tr-TR" sz="2800" dirty="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 err="1">
                <a:latin typeface="Consolas" panose="020B0609020204030204" pitchFamily="49" charset="0"/>
              </a:rPr>
              <a:t>This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method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compare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words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with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given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dictionary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and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corrects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them</a:t>
            </a:r>
            <a:r>
              <a:rPr lang="tr-TR" sz="2800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628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2B81509A-8628-4C02-85E5-D745E6B0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83772" y="2837634"/>
            <a:ext cx="7061197" cy="1182727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E756DE5D-3396-4A1D-9631-C2C40A31FD9F}"/>
              </a:ext>
            </a:extLst>
          </p:cNvPr>
          <p:cNvSpPr/>
          <p:nvPr/>
        </p:nvSpPr>
        <p:spPr>
          <a:xfrm>
            <a:off x="0" y="1"/>
            <a:ext cx="3050749" cy="32511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237" y="-267923"/>
            <a:ext cx="3519221" cy="3696919"/>
          </a:xfrm>
        </p:spPr>
        <p:txBody>
          <a:bodyPr>
            <a:normAutofit/>
          </a:bodyPr>
          <a:lstStyle/>
          <a:p>
            <a:pPr algn="ctr"/>
            <a:r>
              <a:rPr lang="tr-TR" sz="4000" b="1" dirty="0">
                <a:solidFill>
                  <a:schemeClr val="bg1"/>
                </a:solidFill>
                <a:latin typeface="Consolas"/>
              </a:rPr>
              <a:t>ALGORITHMS AND SOLUTION STRATEGIES</a:t>
            </a:r>
            <a:endParaRPr lang="tr-TR" sz="4000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079E2A40-80FA-480B-96F1-5C80D4EB16D2}"/>
              </a:ext>
            </a:extLst>
          </p:cNvPr>
          <p:cNvSpPr txBox="1">
            <a:spLocks/>
          </p:cNvSpPr>
          <p:nvPr/>
        </p:nvSpPr>
        <p:spPr>
          <a:xfrm>
            <a:off x="288819" y="2312893"/>
            <a:ext cx="9950247" cy="423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FE9068D4-A4C9-4CE3-8517-9BB06A29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31" y="137018"/>
            <a:ext cx="7262851" cy="6583956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956" y="214426"/>
            <a:ext cx="4098282" cy="2317971"/>
          </a:xfr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A5287EF1-2C56-4582-AD1B-29078CA46F73}"/>
              </a:ext>
            </a:extLst>
          </p:cNvPr>
          <p:cNvSpPr txBox="1"/>
          <p:nvPr/>
        </p:nvSpPr>
        <p:spPr>
          <a:xfrm>
            <a:off x="101600" y="3285124"/>
            <a:ext cx="31961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Consolas" panose="020B0609020204030204" pitchFamily="49" charset="0"/>
              </a:rPr>
              <a:t>50percent </a:t>
            </a:r>
            <a:r>
              <a:rPr lang="tr-TR" sz="2800" dirty="0" err="1">
                <a:latin typeface="Consolas" panose="020B0609020204030204" pitchFamily="49" charset="0"/>
              </a:rPr>
              <a:t>wildcard</a:t>
            </a:r>
            <a:endParaRPr lang="tr-TR" sz="2800" dirty="0"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 err="1">
                <a:latin typeface="Consolas" panose="020B0609020204030204" pitchFamily="49" charset="0"/>
              </a:rPr>
              <a:t>This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method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randomly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deletes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two</a:t>
            </a:r>
            <a:r>
              <a:rPr lang="tr-TR" sz="2800" dirty="0">
                <a:latin typeface="Consolas" panose="020B0609020204030204" pitchFamily="49" charset="0"/>
              </a:rPr>
              <a:t> of </a:t>
            </a:r>
            <a:r>
              <a:rPr lang="tr-TR" sz="2800" dirty="0" err="1">
                <a:latin typeface="Consolas" panose="020B0609020204030204" pitchFamily="49" charset="0"/>
              </a:rPr>
              <a:t>the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wrong</a:t>
            </a:r>
            <a:r>
              <a:rPr lang="tr-TR" sz="2800" dirty="0">
                <a:latin typeface="Consolas" panose="020B0609020204030204" pitchFamily="49" charset="0"/>
              </a:rPr>
              <a:t> </a:t>
            </a:r>
            <a:r>
              <a:rPr lang="tr-TR" sz="2800" dirty="0" err="1">
                <a:latin typeface="Consolas" panose="020B0609020204030204" pitchFamily="49" charset="0"/>
              </a:rPr>
              <a:t>choices</a:t>
            </a:r>
            <a:r>
              <a:rPr lang="tr-TR" sz="2800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751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2B81509A-8628-4C02-85E5-D745E6B0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83772" y="2837634"/>
            <a:ext cx="7061197" cy="1182727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E756DE5D-3396-4A1D-9631-C2C40A31FD9F}"/>
              </a:ext>
            </a:extLst>
          </p:cNvPr>
          <p:cNvSpPr/>
          <p:nvPr/>
        </p:nvSpPr>
        <p:spPr>
          <a:xfrm>
            <a:off x="0" y="414680"/>
            <a:ext cx="3050749" cy="4015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912" y="414679"/>
            <a:ext cx="3519221" cy="4235435"/>
          </a:xfrm>
        </p:spPr>
        <p:txBody>
          <a:bodyPr>
            <a:normAutofit/>
          </a:bodyPr>
          <a:lstStyle/>
          <a:p>
            <a:pPr algn="ctr"/>
            <a:r>
              <a:rPr lang="tr-TR" sz="4000" b="1" dirty="0">
                <a:solidFill>
                  <a:schemeClr val="bg1"/>
                </a:solidFill>
                <a:latin typeface="Consolas"/>
              </a:rPr>
              <a:t>ALGORITHMS AND SOLUTION STRATEGIES</a:t>
            </a:r>
            <a:endParaRPr lang="tr-TR" sz="4000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079E2A40-80FA-480B-96F1-5C80D4EB16D2}"/>
              </a:ext>
            </a:extLst>
          </p:cNvPr>
          <p:cNvSpPr txBox="1">
            <a:spLocks/>
          </p:cNvSpPr>
          <p:nvPr/>
        </p:nvSpPr>
        <p:spPr>
          <a:xfrm>
            <a:off x="288819" y="2312893"/>
            <a:ext cx="9950247" cy="423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E779497-38DF-4D56-B0D7-BDA99939082D}"/>
              </a:ext>
            </a:extLst>
          </p:cNvPr>
          <p:cNvSpPr txBox="1"/>
          <p:nvPr/>
        </p:nvSpPr>
        <p:spPr>
          <a:xfrm>
            <a:off x="3099507" y="471042"/>
            <a:ext cx="7214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 err="1">
                <a:latin typeface="Consolas" panose="020B0609020204030204" pitchFamily="49" charset="0"/>
              </a:rPr>
              <a:t>Timer</a:t>
            </a:r>
            <a:endParaRPr lang="tr-TR" sz="4000" b="1" dirty="0">
              <a:latin typeface="Consolas" panose="020B0609020204030204" pitchFamily="49" charset="0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956" y="214426"/>
            <a:ext cx="4098282" cy="2317971"/>
          </a:xfr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188EB7E-F169-4488-83A1-A9FAC7072285}"/>
              </a:ext>
            </a:extLst>
          </p:cNvPr>
          <p:cNvSpPr txBox="1"/>
          <p:nvPr/>
        </p:nvSpPr>
        <p:spPr>
          <a:xfrm>
            <a:off x="3099508" y="4650113"/>
            <a:ext cx="7139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Timer</a:t>
            </a:r>
            <a:r>
              <a:rPr lang="tr-TR" sz="2400" dirty="0"/>
              <a:t> is a </a:t>
            </a:r>
            <a:r>
              <a:rPr lang="tr-TR" sz="2400" dirty="0" err="1"/>
              <a:t>basicaly</a:t>
            </a:r>
            <a:r>
              <a:rPr lang="tr-TR" sz="2400" dirty="0"/>
              <a:t> a </a:t>
            </a:r>
            <a:r>
              <a:rPr lang="tr-TR" sz="2400" dirty="0" err="1"/>
              <a:t>timer</a:t>
            </a:r>
            <a:r>
              <a:rPr lang="tr-TR" sz="2400" dirty="0"/>
              <a:t> </a:t>
            </a:r>
            <a:r>
              <a:rPr lang="tr-TR" sz="2400" dirty="0" err="1"/>
              <a:t>which</a:t>
            </a:r>
            <a:r>
              <a:rPr lang="tr-TR" sz="2400" dirty="0"/>
              <a:t> is </a:t>
            </a:r>
            <a:r>
              <a:rPr lang="tr-TR" sz="2400" dirty="0" err="1"/>
              <a:t>counting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20 </a:t>
            </a:r>
            <a:r>
              <a:rPr lang="tr-TR" sz="2400" dirty="0" err="1"/>
              <a:t>seconds</a:t>
            </a:r>
            <a:r>
              <a:rPr lang="tr-T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After</a:t>
            </a:r>
            <a:r>
              <a:rPr lang="tr-TR" sz="2400" dirty="0"/>
              <a:t> 20 </a:t>
            </a:r>
            <a:r>
              <a:rPr lang="tr-TR" sz="2400" dirty="0" err="1"/>
              <a:t>seconds</a:t>
            </a:r>
            <a:r>
              <a:rPr lang="tr-TR" sz="2400" dirty="0"/>
              <a:t> </a:t>
            </a:r>
            <a:r>
              <a:rPr lang="tr-TR" sz="2400" dirty="0" err="1"/>
              <a:t>if</a:t>
            </a:r>
            <a:r>
              <a:rPr lang="tr-TR" sz="2400" dirty="0"/>
              <a:t> </a:t>
            </a:r>
            <a:r>
              <a:rPr lang="tr-TR" sz="2400" dirty="0" err="1"/>
              <a:t>there</a:t>
            </a:r>
            <a:r>
              <a:rPr lang="tr-TR" sz="2400" dirty="0"/>
              <a:t> is </a:t>
            </a:r>
            <a:r>
              <a:rPr lang="tr-TR" sz="2400" dirty="0" err="1"/>
              <a:t>no</a:t>
            </a:r>
            <a:r>
              <a:rPr lang="tr-TR" sz="2400" dirty="0"/>
              <a:t> </a:t>
            </a:r>
            <a:r>
              <a:rPr lang="tr-TR" sz="2400" dirty="0" err="1"/>
              <a:t>input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</a:t>
            </a:r>
            <a:r>
              <a:rPr lang="tr-TR" sz="2400" dirty="0" err="1"/>
              <a:t>then</a:t>
            </a:r>
            <a:r>
              <a:rPr lang="tr-TR" sz="2400" dirty="0"/>
              <a:t> </a:t>
            </a:r>
            <a:r>
              <a:rPr lang="tr-TR" sz="2400" dirty="0" err="1"/>
              <a:t>it’s</a:t>
            </a:r>
            <a:r>
              <a:rPr lang="tr-TR" sz="2400" dirty="0"/>
              <a:t> </a:t>
            </a:r>
            <a:r>
              <a:rPr lang="tr-TR" sz="2400" dirty="0" err="1"/>
              <a:t>says</a:t>
            </a:r>
            <a:r>
              <a:rPr lang="tr-TR" sz="2400" dirty="0"/>
              <a:t> </a:t>
            </a:r>
            <a:r>
              <a:rPr lang="tr-TR" sz="2400" dirty="0" err="1"/>
              <a:t>your</a:t>
            </a:r>
            <a:r>
              <a:rPr lang="tr-TR" sz="2400" dirty="0"/>
              <a:t> time has </a:t>
            </a:r>
            <a:r>
              <a:rPr lang="tr-TR" sz="2400" dirty="0" err="1"/>
              <a:t>up</a:t>
            </a:r>
            <a:r>
              <a:rPr lang="tr-T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It’s</a:t>
            </a:r>
            <a:r>
              <a:rPr lang="tr-TR" sz="2400" dirty="0"/>
              <a:t> </a:t>
            </a:r>
            <a:r>
              <a:rPr lang="tr-TR" sz="2400" dirty="0" err="1"/>
              <a:t>also</a:t>
            </a:r>
            <a:r>
              <a:rPr lang="tr-TR" sz="2400" dirty="0"/>
              <a:t> has a </a:t>
            </a:r>
            <a:r>
              <a:rPr lang="tr-TR" sz="2400" dirty="0" err="1"/>
              <a:t>lifelines</a:t>
            </a:r>
            <a:r>
              <a:rPr lang="tr-TR" sz="2400" dirty="0"/>
              <a:t> in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table</a:t>
            </a:r>
            <a:r>
              <a:rPr lang="tr-TR" sz="2400" dirty="0"/>
              <a:t>.</a:t>
            </a:r>
          </a:p>
        </p:txBody>
      </p:sp>
      <p:pic>
        <p:nvPicPr>
          <p:cNvPr id="11" name="Picture 10" descr="This is a sample of our timer and lifelines table.">
            <a:extLst>
              <a:ext uri="{FF2B5EF4-FFF2-40B4-BE49-F238E27FC236}">
                <a16:creationId xmlns:a16="http://schemas.microsoft.com/office/drawing/2014/main" id="{BA7B9721-3FAC-924D-94CE-A15C6BB30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47" y="1077199"/>
            <a:ext cx="5406927" cy="34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8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2B81509A-8628-4C02-85E5-D745E6B0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83772" y="2837634"/>
            <a:ext cx="7061197" cy="1182727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E756DE5D-3396-4A1D-9631-C2C40A31FD9F}"/>
              </a:ext>
            </a:extLst>
          </p:cNvPr>
          <p:cNvSpPr/>
          <p:nvPr/>
        </p:nvSpPr>
        <p:spPr>
          <a:xfrm>
            <a:off x="0" y="414680"/>
            <a:ext cx="3050749" cy="4015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912" y="414679"/>
            <a:ext cx="3519221" cy="4235435"/>
          </a:xfrm>
        </p:spPr>
        <p:txBody>
          <a:bodyPr>
            <a:normAutofit/>
          </a:bodyPr>
          <a:lstStyle/>
          <a:p>
            <a:pPr algn="ctr"/>
            <a:r>
              <a:rPr lang="tr-TR" sz="4000" b="1" dirty="0">
                <a:solidFill>
                  <a:schemeClr val="bg1"/>
                </a:solidFill>
                <a:latin typeface="Consolas"/>
              </a:rPr>
              <a:t>ALGORITHMS AND SOLUTION STRATEGIES</a:t>
            </a:r>
            <a:endParaRPr lang="tr-TR" sz="4000" dirty="0"/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079E2A40-80FA-480B-96F1-5C80D4EB16D2}"/>
              </a:ext>
            </a:extLst>
          </p:cNvPr>
          <p:cNvSpPr txBox="1">
            <a:spLocks/>
          </p:cNvSpPr>
          <p:nvPr/>
        </p:nvSpPr>
        <p:spPr>
          <a:xfrm>
            <a:off x="288819" y="2312893"/>
            <a:ext cx="9950247" cy="423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CB00DCA2-509E-4EA2-86D4-233467A9A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68" y="1453538"/>
            <a:ext cx="7229513" cy="2977073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9E779497-38DF-4D56-B0D7-BDA99939082D}"/>
              </a:ext>
            </a:extLst>
          </p:cNvPr>
          <p:cNvSpPr txBox="1"/>
          <p:nvPr/>
        </p:nvSpPr>
        <p:spPr>
          <a:xfrm>
            <a:off x="3099507" y="471042"/>
            <a:ext cx="7214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 err="1">
                <a:latin typeface="Consolas" panose="020B0609020204030204" pitchFamily="49" charset="0"/>
              </a:rPr>
              <a:t>Statistics</a:t>
            </a:r>
            <a:endParaRPr lang="tr-TR" sz="4000" b="1" dirty="0">
              <a:latin typeface="Consolas" panose="020B0609020204030204" pitchFamily="49" charset="0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956" y="214426"/>
            <a:ext cx="4098282" cy="2317971"/>
          </a:xfr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188EB7E-F169-4488-83A1-A9FAC7072285}"/>
              </a:ext>
            </a:extLst>
          </p:cNvPr>
          <p:cNvSpPr txBox="1"/>
          <p:nvPr/>
        </p:nvSpPr>
        <p:spPr>
          <a:xfrm>
            <a:off x="3099508" y="4539277"/>
            <a:ext cx="7139558" cy="259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The most successful contestant </a:t>
            </a:r>
            <a:endParaRPr lang="tr-T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The category with the most correctly answered</a:t>
            </a:r>
            <a:endParaRPr lang="tr-T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171450" algn="just">
              <a:lnSpc>
                <a:spcPct val="115000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category with the most badly answered</a:t>
            </a:r>
            <a:endParaRPr lang="tr-T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On average, how many questions did contestants in each age group answer correctly?</a:t>
            </a:r>
            <a:endParaRPr lang="tr-T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pPr marL="171450" algn="just">
              <a:lnSpc>
                <a:spcPct val="115000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Age&lt;=30, 30&lt;Age&lt;= 50, Age&gt;50 </a:t>
            </a:r>
            <a:endParaRPr lang="tr-T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17145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Symbol" panose="05050102010706020507" pitchFamily="18" charset="2"/>
              </a:rPr>
              <a:t>The city with the highest number of participants</a:t>
            </a:r>
            <a:endParaRPr lang="tr-T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Symbol" panose="05050102010706020507" pitchFamily="18" charset="2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7260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2B81509A-8628-4C02-85E5-D745E6B0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92409" y="2837638"/>
            <a:ext cx="7061197" cy="1182727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E756DE5D-3396-4A1D-9631-C2C40A31FD9F}"/>
              </a:ext>
            </a:extLst>
          </p:cNvPr>
          <p:cNvSpPr/>
          <p:nvPr/>
        </p:nvSpPr>
        <p:spPr>
          <a:xfrm>
            <a:off x="-91440" y="881503"/>
            <a:ext cx="12364720" cy="11743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5176" y="752962"/>
            <a:ext cx="9177911" cy="1431390"/>
          </a:xfrm>
        </p:spPr>
        <p:txBody>
          <a:bodyPr>
            <a:normAutofit/>
          </a:bodyPr>
          <a:lstStyle/>
          <a:p>
            <a:pPr algn="ctr"/>
            <a:r>
              <a:rPr lang="tr-TR" b="1" dirty="0" err="1">
                <a:solidFill>
                  <a:schemeClr val="bg1"/>
                </a:solidFill>
                <a:latin typeface="Consolas"/>
              </a:rPr>
              <a:t>Screenshots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66" y="309672"/>
            <a:ext cx="4098282" cy="2317971"/>
          </a:xfrm>
        </p:spPr>
      </p:pic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079E2A40-80FA-480B-96F1-5C80D4EB16D2}"/>
              </a:ext>
            </a:extLst>
          </p:cNvPr>
          <p:cNvSpPr txBox="1">
            <a:spLocks/>
          </p:cNvSpPr>
          <p:nvPr/>
        </p:nvSpPr>
        <p:spPr>
          <a:xfrm>
            <a:off x="288819" y="2312893"/>
            <a:ext cx="9950247" cy="423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4EB45A-E63D-40E0-ADA6-3E2F272C3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6"/>
          <a:stretch/>
        </p:blipFill>
        <p:spPr bwMode="auto">
          <a:xfrm>
            <a:off x="1731134" y="2055813"/>
            <a:ext cx="5362428" cy="423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76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2B81509A-8628-4C02-85E5-D745E6B0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92409" y="2837638"/>
            <a:ext cx="7061197" cy="1182727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E756DE5D-3396-4A1D-9631-C2C40A31FD9F}"/>
              </a:ext>
            </a:extLst>
          </p:cNvPr>
          <p:cNvSpPr/>
          <p:nvPr/>
        </p:nvSpPr>
        <p:spPr>
          <a:xfrm>
            <a:off x="-91440" y="881503"/>
            <a:ext cx="12364720" cy="11743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5176" y="752962"/>
            <a:ext cx="9177911" cy="1431390"/>
          </a:xfrm>
        </p:spPr>
        <p:txBody>
          <a:bodyPr>
            <a:normAutofit/>
          </a:bodyPr>
          <a:lstStyle/>
          <a:p>
            <a:pPr algn="ctr"/>
            <a:r>
              <a:rPr lang="tr-TR" b="1" dirty="0" err="1">
                <a:solidFill>
                  <a:schemeClr val="bg1"/>
                </a:solidFill>
                <a:latin typeface="Consolas"/>
              </a:rPr>
              <a:t>Screenshots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66" y="309672"/>
            <a:ext cx="4098282" cy="2317971"/>
          </a:xfrm>
        </p:spPr>
      </p:pic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079E2A40-80FA-480B-96F1-5C80D4EB16D2}"/>
              </a:ext>
            </a:extLst>
          </p:cNvPr>
          <p:cNvSpPr txBox="1">
            <a:spLocks/>
          </p:cNvSpPr>
          <p:nvPr/>
        </p:nvSpPr>
        <p:spPr>
          <a:xfrm>
            <a:off x="288819" y="2312893"/>
            <a:ext cx="9950247" cy="423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7FB778-EA7F-419E-8D14-30B5B08FD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3" r="12928"/>
          <a:stretch/>
        </p:blipFill>
        <p:spPr bwMode="auto">
          <a:xfrm>
            <a:off x="193964" y="2055813"/>
            <a:ext cx="7945290" cy="199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C52C98-FEBE-4383-9B4A-B2811A261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1" r="5682" b="-1"/>
          <a:stretch/>
        </p:blipFill>
        <p:spPr bwMode="auto">
          <a:xfrm>
            <a:off x="193964" y="4075123"/>
            <a:ext cx="11499273" cy="230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7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8FF83BB-A0F5-4D4B-8B28-2DFB967ED05C}"/>
              </a:ext>
            </a:extLst>
          </p:cNvPr>
          <p:cNvSpPr/>
          <p:nvPr/>
        </p:nvSpPr>
        <p:spPr>
          <a:xfrm>
            <a:off x="0" y="661035"/>
            <a:ext cx="12263120" cy="1174310"/>
          </a:xfrm>
          <a:prstGeom prst="rect">
            <a:avLst/>
          </a:prstGeom>
          <a:gradFill flip="none" rotWithShape="1">
            <a:gsLst>
              <a:gs pos="24000">
                <a:schemeClr val="accent1">
                  <a:lumMod val="67000"/>
                </a:schemeClr>
              </a:gs>
              <a:gs pos="47000">
                <a:schemeClr val="accent1">
                  <a:lumMod val="72000"/>
                </a:schemeClr>
              </a:gs>
              <a:gs pos="66000">
                <a:srgbClr val="88A5D9"/>
              </a:gs>
              <a:gs pos="88000">
                <a:schemeClr val="accent1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E327B59-94FD-4E3F-8E88-39AED3090379}"/>
              </a:ext>
            </a:extLst>
          </p:cNvPr>
          <p:cNvSpPr/>
          <p:nvPr/>
        </p:nvSpPr>
        <p:spPr>
          <a:xfrm rot="5400000">
            <a:off x="6952395" y="2938365"/>
            <a:ext cx="7051040" cy="11743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70000"/>
                  <a:lumOff val="30000"/>
                </a:schemeClr>
              </a:gs>
              <a:gs pos="76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>
              <a:schemeClr val="accent1"/>
            </a:glow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746351"/>
            <a:ext cx="8832564" cy="1003679"/>
          </a:xfrm>
        </p:spPr>
        <p:txBody>
          <a:bodyPr/>
          <a:lstStyle/>
          <a:p>
            <a:r>
              <a:rPr lang="tr-TR" b="1" dirty="0" err="1">
                <a:solidFill>
                  <a:schemeClr val="bg1"/>
                </a:solidFill>
                <a:latin typeface="Consolas"/>
              </a:rPr>
              <a:t>Conclusion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r="21524"/>
          <a:stretch/>
        </p:blipFill>
        <p:spPr>
          <a:xfrm>
            <a:off x="9253635" y="309671"/>
            <a:ext cx="2448560" cy="2317971"/>
          </a:xfrm>
          <a:effectLst>
            <a:softEdge rad="0"/>
          </a:effectLst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6B9291CF-0827-4BEC-8F13-1A76640B75A1}"/>
              </a:ext>
            </a:extLst>
          </p:cNvPr>
          <p:cNvSpPr txBox="1">
            <a:spLocks/>
          </p:cNvSpPr>
          <p:nvPr/>
        </p:nvSpPr>
        <p:spPr>
          <a:xfrm>
            <a:off x="288819" y="2017059"/>
            <a:ext cx="9950247" cy="453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43E3EEB-5FE5-4F31-863D-B7BDCD2387AC}"/>
              </a:ext>
            </a:extLst>
          </p:cNvPr>
          <p:cNvSpPr txBox="1"/>
          <p:nvPr/>
        </p:nvSpPr>
        <p:spPr>
          <a:xfrm>
            <a:off x="288818" y="2017059"/>
            <a:ext cx="92854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chemeClr val="bg1"/>
                </a:solidFill>
                <a:latin typeface="Consolas"/>
              </a:rPr>
              <a:t>W</a:t>
            </a:r>
            <a:r>
              <a:rPr lang="en-US" sz="2400" b="1" dirty="0">
                <a:solidFill>
                  <a:schemeClr val="bg1"/>
                </a:solidFill>
                <a:latin typeface="Consolas"/>
              </a:rPr>
              <a:t>e have transferred our algorithm information to the project for 4 weeks</a:t>
            </a:r>
            <a:endParaRPr lang="tr-TR" sz="2400" b="1" dirty="0">
              <a:solidFill>
                <a:schemeClr val="bg1"/>
              </a:solidFill>
              <a:latin typeface="Consolas"/>
            </a:endParaRPr>
          </a:p>
          <a:p>
            <a:endParaRPr lang="tr-TR" sz="2400" b="1" dirty="0">
              <a:solidFill>
                <a:schemeClr val="bg1"/>
              </a:solidFill>
              <a:latin typeface="Consola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b="1" dirty="0">
                <a:solidFill>
                  <a:schemeClr val="bg1"/>
                </a:solidFill>
                <a:latin typeface="Consolas"/>
              </a:rPr>
              <a:t>T</a:t>
            </a:r>
            <a:r>
              <a:rPr lang="en-US" sz="2400" b="1" dirty="0">
                <a:solidFill>
                  <a:schemeClr val="bg1"/>
                </a:solidFill>
                <a:latin typeface="Consolas"/>
              </a:rPr>
              <a:t>he goals of the project were completed</a:t>
            </a:r>
            <a:r>
              <a:rPr lang="tr-TR" sz="2400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latin typeface="Consolas"/>
              </a:rPr>
              <a:t>successfully</a:t>
            </a:r>
            <a:r>
              <a:rPr lang="tr-TR" sz="2400" b="1" dirty="0">
                <a:solidFill>
                  <a:schemeClr val="bg1"/>
                </a:solidFill>
                <a:latin typeface="Consola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b="1" dirty="0">
              <a:solidFill>
                <a:schemeClr val="bg1"/>
              </a:solidFill>
              <a:latin typeface="Consola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b="1" dirty="0">
              <a:solidFill>
                <a:schemeClr val="bg1"/>
              </a:solidFill>
              <a:latin typeface="Consola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8FF83BB-A0F5-4D4B-8B28-2DFB967ED05C}"/>
              </a:ext>
            </a:extLst>
          </p:cNvPr>
          <p:cNvSpPr/>
          <p:nvPr/>
        </p:nvSpPr>
        <p:spPr>
          <a:xfrm>
            <a:off x="0" y="661035"/>
            <a:ext cx="12263120" cy="1174310"/>
          </a:xfrm>
          <a:prstGeom prst="rect">
            <a:avLst/>
          </a:prstGeom>
          <a:gradFill flip="none" rotWithShape="1">
            <a:gsLst>
              <a:gs pos="24000">
                <a:schemeClr val="accent1">
                  <a:lumMod val="67000"/>
                </a:schemeClr>
              </a:gs>
              <a:gs pos="47000">
                <a:schemeClr val="accent1">
                  <a:lumMod val="72000"/>
                </a:schemeClr>
              </a:gs>
              <a:gs pos="66000">
                <a:srgbClr val="88A5D9"/>
              </a:gs>
              <a:gs pos="88000">
                <a:schemeClr val="accent1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E327B59-94FD-4E3F-8E88-39AED3090379}"/>
              </a:ext>
            </a:extLst>
          </p:cNvPr>
          <p:cNvSpPr/>
          <p:nvPr/>
        </p:nvSpPr>
        <p:spPr>
          <a:xfrm rot="5400000">
            <a:off x="6952395" y="2938365"/>
            <a:ext cx="7051040" cy="11743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70000"/>
                  <a:lumOff val="30000"/>
                </a:schemeClr>
              </a:gs>
              <a:gs pos="76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>
              <a:schemeClr val="accent1"/>
            </a:glow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746351"/>
            <a:ext cx="8832564" cy="1003679"/>
          </a:xfrm>
        </p:spPr>
        <p:txBody>
          <a:bodyPr/>
          <a:lstStyle/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REFERENCES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r="21524"/>
          <a:stretch/>
        </p:blipFill>
        <p:spPr>
          <a:xfrm>
            <a:off x="9253635" y="309671"/>
            <a:ext cx="2448560" cy="2317971"/>
          </a:xfrm>
          <a:effectLst>
            <a:softEdge rad="0"/>
          </a:effectLst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6B9291CF-0827-4BEC-8F13-1A76640B75A1}"/>
              </a:ext>
            </a:extLst>
          </p:cNvPr>
          <p:cNvSpPr txBox="1">
            <a:spLocks/>
          </p:cNvSpPr>
          <p:nvPr/>
        </p:nvSpPr>
        <p:spPr>
          <a:xfrm>
            <a:off x="288819" y="2017059"/>
            <a:ext cx="9950247" cy="453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43E3EEB-5FE5-4F31-863D-B7BDCD2387AC}"/>
              </a:ext>
            </a:extLst>
          </p:cNvPr>
          <p:cNvSpPr txBox="1"/>
          <p:nvPr/>
        </p:nvSpPr>
        <p:spPr>
          <a:xfrm>
            <a:off x="288818" y="2017059"/>
            <a:ext cx="92854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https://www.baeldung.com/java-string-split-by-newline</a:t>
            </a:r>
            <a:endParaRPr lang="tr-T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https://www.tutorialkart.com/java/java-util-arrays-aslist/</a:t>
            </a:r>
            <a:endParaRPr lang="tr-T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https://www.java67.com/2016/10/10-reasons-of-javalangnumberformatexception-in-java-solution.html</a:t>
            </a:r>
            <a:endParaRPr lang="tr-T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https://www.codegrepper.com/code-examples/java/keep+only+2+digits+after+decimal+in+java</a:t>
            </a:r>
            <a:endParaRPr lang="tr-T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8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8FF83BB-A0F5-4D4B-8B28-2DFB967ED05C}"/>
              </a:ext>
            </a:extLst>
          </p:cNvPr>
          <p:cNvSpPr/>
          <p:nvPr/>
        </p:nvSpPr>
        <p:spPr>
          <a:xfrm>
            <a:off x="0" y="661035"/>
            <a:ext cx="12263120" cy="1174310"/>
          </a:xfrm>
          <a:prstGeom prst="rect">
            <a:avLst/>
          </a:prstGeom>
          <a:gradFill flip="none" rotWithShape="1">
            <a:gsLst>
              <a:gs pos="24000">
                <a:schemeClr val="accent1">
                  <a:lumMod val="67000"/>
                </a:schemeClr>
              </a:gs>
              <a:gs pos="47000">
                <a:schemeClr val="accent1">
                  <a:lumMod val="72000"/>
                </a:schemeClr>
              </a:gs>
              <a:gs pos="66000">
                <a:srgbClr val="88A5D9"/>
              </a:gs>
              <a:gs pos="88000">
                <a:schemeClr val="accent1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E327B59-94FD-4E3F-8E88-39AED3090379}"/>
              </a:ext>
            </a:extLst>
          </p:cNvPr>
          <p:cNvSpPr/>
          <p:nvPr/>
        </p:nvSpPr>
        <p:spPr>
          <a:xfrm rot="5400000">
            <a:off x="6952395" y="2938365"/>
            <a:ext cx="7051040" cy="11743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70000"/>
                  <a:lumOff val="30000"/>
                </a:schemeClr>
              </a:gs>
              <a:gs pos="76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>
              <a:schemeClr val="accent1"/>
            </a:glow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34" y="840508"/>
            <a:ext cx="8832564" cy="1561843"/>
          </a:xfrm>
        </p:spPr>
        <p:txBody>
          <a:bodyPr/>
          <a:lstStyle/>
          <a:p>
            <a:r>
              <a:rPr lang="tr-TR" b="1" dirty="0" err="1">
                <a:solidFill>
                  <a:schemeClr val="bg1"/>
                </a:solidFill>
                <a:latin typeface="Consolas"/>
              </a:rPr>
              <a:t>Thank</a:t>
            </a:r>
            <a:r>
              <a:rPr lang="tr-TR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Consolas"/>
              </a:rPr>
              <a:t>you</a:t>
            </a:r>
            <a:r>
              <a:rPr lang="tr-TR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Consolas"/>
              </a:rPr>
              <a:t>for</a:t>
            </a:r>
            <a:r>
              <a:rPr lang="tr-TR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Consolas"/>
              </a:rPr>
              <a:t>listening</a:t>
            </a:r>
            <a:r>
              <a:rPr lang="tr-TR" b="1" dirty="0">
                <a:solidFill>
                  <a:schemeClr val="bg1"/>
                </a:solidFill>
                <a:latin typeface="Consolas"/>
              </a:rPr>
              <a:t> us.</a:t>
            </a:r>
            <a:br>
              <a:rPr lang="tr-TR" b="1" dirty="0">
                <a:solidFill>
                  <a:schemeClr val="bg1"/>
                </a:solidFill>
                <a:latin typeface="Consolas"/>
              </a:rPr>
            </a:b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r="21524"/>
          <a:stretch/>
        </p:blipFill>
        <p:spPr>
          <a:xfrm>
            <a:off x="9253635" y="309671"/>
            <a:ext cx="2448560" cy="2317971"/>
          </a:xfrm>
          <a:effectLst>
            <a:softEdge rad="0"/>
          </a:effectLst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6B9291CF-0827-4BEC-8F13-1A76640B75A1}"/>
              </a:ext>
            </a:extLst>
          </p:cNvPr>
          <p:cNvSpPr txBox="1">
            <a:spLocks/>
          </p:cNvSpPr>
          <p:nvPr/>
        </p:nvSpPr>
        <p:spPr>
          <a:xfrm>
            <a:off x="288819" y="2017059"/>
            <a:ext cx="9950247" cy="453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43E3EEB-5FE5-4F31-863D-B7BDCD2387AC}"/>
              </a:ext>
            </a:extLst>
          </p:cNvPr>
          <p:cNvSpPr txBox="1"/>
          <p:nvPr/>
        </p:nvSpPr>
        <p:spPr>
          <a:xfrm>
            <a:off x="1952934" y="1883785"/>
            <a:ext cx="9285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b="1">
                <a:solidFill>
                  <a:schemeClr val="bg1"/>
                </a:solidFill>
                <a:latin typeface="Consolas"/>
              </a:rPr>
              <a:t>Any Questions ?</a:t>
            </a: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5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73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nvan 1">
            <a:extLst>
              <a:ext uri="{FF2B5EF4-FFF2-40B4-BE49-F238E27FC236}">
                <a16:creationId xmlns:a16="http://schemas.microsoft.com/office/drawing/2014/main" id="{E1FC7E48-025F-4E18-BBF6-4633E9E57914}"/>
              </a:ext>
            </a:extLst>
          </p:cNvPr>
          <p:cNvSpPr txBox="1">
            <a:spLocks/>
          </p:cNvSpPr>
          <p:nvPr/>
        </p:nvSpPr>
        <p:spPr>
          <a:xfrm>
            <a:off x="1000453" y="219268"/>
            <a:ext cx="3058621" cy="59875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defTabSz="914400" fontAlgn="auto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Outline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91B3604-0DDF-4228-8848-137BCC64E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37" y="770474"/>
            <a:ext cx="3839998" cy="46835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marR="0" lvl="0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all" spc="0" normalizeH="0" baseline="0" noProof="0" dirty="0" err="1">
                <a:ln>
                  <a:noFill/>
                </a:ln>
                <a:effectLst/>
                <a:uLnTx/>
                <a:uFillTx/>
              </a:rPr>
              <a:t>ıntroductıon</a:t>
            </a:r>
            <a:endParaRPr kumimoji="0" lang="en-US" sz="2000" b="1" i="0" u="none" strike="noStrike" cap="all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marR="0" lvl="0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all" spc="0" normalizeH="0" baseline="0" noProof="0" dirty="0">
                <a:ln>
                  <a:noFill/>
                </a:ln>
                <a:effectLst/>
                <a:uLnTx/>
                <a:uFillTx/>
              </a:rPr>
              <a:t>PROGRESS SUMMARY</a:t>
            </a:r>
          </a:p>
          <a:p>
            <a:pPr marL="742950" marR="0" lvl="1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Requirements</a:t>
            </a:r>
          </a:p>
          <a:p>
            <a:pPr marL="742950" marR="0" lvl="1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Task Sharing</a:t>
            </a:r>
          </a:p>
          <a:p>
            <a:pPr marL="742950" marR="0" lvl="1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Scheduling</a:t>
            </a:r>
          </a:p>
          <a:p>
            <a:pPr marL="742950" marR="0" lvl="1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Completed Tasks</a:t>
            </a:r>
          </a:p>
          <a:p>
            <a:pPr marL="742950" marR="0" lvl="1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Incomplete Tasks: Reasons, Explanations</a:t>
            </a:r>
          </a:p>
          <a:p>
            <a:pPr marL="742950" marR="0" lvl="1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Additional Improvements</a:t>
            </a:r>
          </a:p>
          <a:p>
            <a:pPr marL="285750" marR="0" lvl="0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all" spc="0" normalizeH="0" baseline="0" noProof="0" dirty="0">
                <a:ln>
                  <a:noFill/>
                </a:ln>
                <a:effectLst/>
                <a:uLnTx/>
                <a:uFillTx/>
              </a:rPr>
              <a:t>PROBLEMS ENCOUNTERED</a:t>
            </a:r>
          </a:p>
          <a:p>
            <a:pPr marL="285750" marR="0" lvl="0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ALGORITHMS AND SOLUTION STRATEGIES</a:t>
            </a:r>
          </a:p>
          <a:p>
            <a:pPr marL="285750" marR="0" lvl="0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SCREENSHOTS</a:t>
            </a:r>
            <a:endParaRPr kumimoji="0" lang="en-US" sz="2000" b="1" i="0" u="none" strike="noStrike" cap="all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marR="0" lvl="0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all" spc="0" normalizeH="0" baseline="0" noProof="0" dirty="0" err="1">
                <a:ln>
                  <a:noFill/>
                </a:ln>
                <a:effectLst/>
                <a:uLnTx/>
                <a:uFillTx/>
              </a:rPr>
              <a:t>conclusıon</a:t>
            </a:r>
            <a:endParaRPr kumimoji="0" lang="en-US" sz="2000" b="1" i="0" u="none" strike="noStrike" cap="all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marR="0" lvl="0" fontAlgn="auto"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tabLst/>
              <a:defRPr/>
            </a:pPr>
            <a:r>
              <a:rPr kumimoji="0" lang="en-US" sz="2000" b="1" i="0" u="none" strike="noStrike" cap="all" spc="0" normalizeH="0" baseline="0" noProof="0" dirty="0">
                <a:ln>
                  <a:noFill/>
                </a:ln>
                <a:effectLst/>
                <a:uLnTx/>
                <a:uFillTx/>
              </a:rPr>
              <a:t>REFERENCES</a:t>
            </a:r>
          </a:p>
          <a:p>
            <a:endParaRPr lang="en-US" sz="2000" dirty="0"/>
          </a:p>
        </p:txBody>
      </p:sp>
      <p:pic>
        <p:nvPicPr>
          <p:cNvPr id="19" name="Resim 18" descr="motor, kontrol paneli içeren bir resim&#10;&#10;Açıklama otomatik olarak oluşturuldu">
            <a:extLst>
              <a:ext uri="{FF2B5EF4-FFF2-40B4-BE49-F238E27FC236}">
                <a16:creationId xmlns:a16="http://schemas.microsoft.com/office/drawing/2014/main" id="{47B0BA6B-283A-437B-918C-3EF62CDE8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0" r="27453"/>
          <a:stretch/>
        </p:blipFill>
        <p:spPr>
          <a:xfrm>
            <a:off x="8415527" y="31308"/>
            <a:ext cx="3731799" cy="3383280"/>
          </a:xfrm>
          <a:prstGeom prst="rect">
            <a:avLst/>
          </a:prstGeom>
        </p:spPr>
      </p:pic>
      <p:pic>
        <p:nvPicPr>
          <p:cNvPr id="7" name="İçerik Yer Tutucusu 4">
            <a:extLst>
              <a:ext uri="{FF2B5EF4-FFF2-40B4-BE49-F238E27FC236}">
                <a16:creationId xmlns:a16="http://schemas.microsoft.com/office/drawing/2014/main" id="{FFD27A93-CA97-46DE-96F3-D8C62B525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6" r="17743" b="-1"/>
          <a:stretch/>
        </p:blipFill>
        <p:spPr>
          <a:xfrm>
            <a:off x="4683728" y="91450"/>
            <a:ext cx="3731799" cy="3383270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5DA7988E-B150-4D0F-9288-86A1A051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0364"/>
          <a:stretch/>
        </p:blipFill>
        <p:spPr>
          <a:xfrm>
            <a:off x="4639055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8FF83BB-A0F5-4D4B-8B28-2DFB967ED05C}"/>
              </a:ext>
            </a:extLst>
          </p:cNvPr>
          <p:cNvSpPr/>
          <p:nvPr/>
        </p:nvSpPr>
        <p:spPr>
          <a:xfrm>
            <a:off x="0" y="661035"/>
            <a:ext cx="12263120" cy="1174310"/>
          </a:xfrm>
          <a:prstGeom prst="rect">
            <a:avLst/>
          </a:prstGeom>
          <a:gradFill flip="none" rotWithShape="1">
            <a:gsLst>
              <a:gs pos="24000">
                <a:schemeClr val="accent1">
                  <a:lumMod val="67000"/>
                </a:schemeClr>
              </a:gs>
              <a:gs pos="47000">
                <a:schemeClr val="accent1">
                  <a:lumMod val="72000"/>
                </a:schemeClr>
              </a:gs>
              <a:gs pos="66000">
                <a:srgbClr val="88A5D9"/>
              </a:gs>
              <a:gs pos="88000">
                <a:schemeClr val="accent1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E327B59-94FD-4E3F-8E88-39AED3090379}"/>
              </a:ext>
            </a:extLst>
          </p:cNvPr>
          <p:cNvSpPr/>
          <p:nvPr/>
        </p:nvSpPr>
        <p:spPr>
          <a:xfrm rot="5400000">
            <a:off x="6952395" y="2938365"/>
            <a:ext cx="7051040" cy="11743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70000"/>
                  <a:lumOff val="30000"/>
                </a:schemeClr>
              </a:gs>
              <a:gs pos="76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>
              <a:schemeClr val="accent1"/>
            </a:glow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746351"/>
            <a:ext cx="8832564" cy="1003679"/>
          </a:xfrm>
        </p:spPr>
        <p:txBody>
          <a:bodyPr/>
          <a:lstStyle/>
          <a:p>
            <a:r>
              <a:rPr lang="tr-TR" b="1" dirty="0" err="1">
                <a:solidFill>
                  <a:schemeClr val="bg1"/>
                </a:solidFill>
                <a:latin typeface="Consolas"/>
                <a:ea typeface="+mj-lt"/>
                <a:cs typeface="+mj-lt"/>
              </a:rPr>
              <a:t>Introduction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r="21524"/>
          <a:stretch/>
        </p:blipFill>
        <p:spPr>
          <a:xfrm>
            <a:off x="9253635" y="309671"/>
            <a:ext cx="2448560" cy="2317971"/>
          </a:xfrm>
          <a:effectLst>
            <a:softEdge rad="0"/>
          </a:effectLst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6B9291CF-0827-4BEC-8F13-1A76640B75A1}"/>
              </a:ext>
            </a:extLst>
          </p:cNvPr>
          <p:cNvSpPr txBox="1">
            <a:spLocks/>
          </p:cNvSpPr>
          <p:nvPr/>
        </p:nvSpPr>
        <p:spPr>
          <a:xfrm>
            <a:off x="194802" y="2078182"/>
            <a:ext cx="9950247" cy="4823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The aim of the project is to develop a software application for the "</a:t>
            </a:r>
            <a:r>
              <a:rPr lang="en-US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Who Wants to Be a Millionaire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 competition. </a:t>
            </a:r>
            <a:endParaRPr lang="tr-TR" b="1" dirty="0">
              <a:solidFill>
                <a:schemeClr val="bg1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buClr>
                <a:srgbClr val="FFFFFF"/>
              </a:buClr>
            </a:pPr>
            <a:endParaRPr lang="tr-TR" b="1" dirty="0">
              <a:solidFill>
                <a:schemeClr val="bg1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buClr>
                <a:srgbClr val="FFFFFF"/>
              </a:buClr>
            </a:pP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Contestants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’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aim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is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winning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the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$1,000,000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prize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with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questions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of 5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different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difficulty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levels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</a:p>
          <a:p>
            <a:pPr>
              <a:buClr>
                <a:srgbClr val="FFFFFF"/>
              </a:buClr>
            </a:pPr>
            <a:endParaRPr lang="tr-TR" b="1" dirty="0">
              <a:solidFill>
                <a:schemeClr val="bg1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>
              <a:buClr>
                <a:srgbClr val="FFFFFF"/>
              </a:buClr>
            </a:pP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Contestants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have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20 seconds per question, double dip and 50% </a:t>
            </a:r>
            <a:r>
              <a:rPr lang="tr-TR" b="1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lifelines</a:t>
            </a:r>
            <a:r>
              <a:rPr lang="tr-TR" b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998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8FF83BB-A0F5-4D4B-8B28-2DFB967ED05C}"/>
              </a:ext>
            </a:extLst>
          </p:cNvPr>
          <p:cNvSpPr/>
          <p:nvPr/>
        </p:nvSpPr>
        <p:spPr>
          <a:xfrm>
            <a:off x="0" y="661035"/>
            <a:ext cx="12263120" cy="1174310"/>
          </a:xfrm>
          <a:prstGeom prst="rect">
            <a:avLst/>
          </a:prstGeom>
          <a:gradFill flip="none" rotWithShape="1">
            <a:gsLst>
              <a:gs pos="24000">
                <a:schemeClr val="accent1">
                  <a:lumMod val="67000"/>
                </a:schemeClr>
              </a:gs>
              <a:gs pos="47000">
                <a:schemeClr val="accent1">
                  <a:lumMod val="72000"/>
                </a:schemeClr>
              </a:gs>
              <a:gs pos="66000">
                <a:srgbClr val="88A5D9"/>
              </a:gs>
              <a:gs pos="88000">
                <a:schemeClr val="accent1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E327B59-94FD-4E3F-8E88-39AED3090379}"/>
              </a:ext>
            </a:extLst>
          </p:cNvPr>
          <p:cNvSpPr/>
          <p:nvPr/>
        </p:nvSpPr>
        <p:spPr>
          <a:xfrm rot="5400000">
            <a:off x="6952395" y="2938365"/>
            <a:ext cx="7051040" cy="11743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70000"/>
                  <a:lumOff val="30000"/>
                </a:schemeClr>
              </a:gs>
              <a:gs pos="76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>
              <a:schemeClr val="accent1"/>
            </a:glow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746351"/>
            <a:ext cx="8832564" cy="1003679"/>
          </a:xfrm>
        </p:spPr>
        <p:txBody>
          <a:bodyPr/>
          <a:lstStyle/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REQUIREMENTS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r="21524"/>
          <a:stretch/>
        </p:blipFill>
        <p:spPr>
          <a:xfrm>
            <a:off x="9253635" y="309671"/>
            <a:ext cx="2448560" cy="2317971"/>
          </a:xfrm>
          <a:effectLst>
            <a:softEdge rad="0"/>
          </a:effectLst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6B9291CF-0827-4BEC-8F13-1A76640B75A1}"/>
              </a:ext>
            </a:extLst>
          </p:cNvPr>
          <p:cNvSpPr txBox="1">
            <a:spLocks/>
          </p:cNvSpPr>
          <p:nvPr/>
        </p:nvSpPr>
        <p:spPr>
          <a:xfrm>
            <a:off x="288819" y="2349553"/>
            <a:ext cx="9950247" cy="4198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TEAM-WORK</a:t>
            </a:r>
          </a:p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CLASSES</a:t>
            </a:r>
          </a:p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FUNCTION STRUCTURE IN JAVA</a:t>
            </a:r>
          </a:p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NECESSARY WEB RESOURCE SCANNING </a:t>
            </a:r>
          </a:p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ALGORITHMIC THINKING ABILITY</a:t>
            </a:r>
          </a:p>
        </p:txBody>
      </p:sp>
    </p:spTree>
    <p:extLst>
      <p:ext uri="{BB962C8B-B14F-4D97-AF65-F5344CB8AC3E}">
        <p14:creationId xmlns:p14="http://schemas.microsoft.com/office/powerpoint/2010/main" val="200568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8FF83BB-A0F5-4D4B-8B28-2DFB967ED05C}"/>
              </a:ext>
            </a:extLst>
          </p:cNvPr>
          <p:cNvSpPr/>
          <p:nvPr/>
        </p:nvSpPr>
        <p:spPr>
          <a:xfrm>
            <a:off x="0" y="661035"/>
            <a:ext cx="12263120" cy="1174310"/>
          </a:xfrm>
          <a:prstGeom prst="rect">
            <a:avLst/>
          </a:prstGeom>
          <a:gradFill flip="none" rotWithShape="1">
            <a:gsLst>
              <a:gs pos="24000">
                <a:schemeClr val="accent1">
                  <a:lumMod val="67000"/>
                </a:schemeClr>
              </a:gs>
              <a:gs pos="47000">
                <a:schemeClr val="accent1">
                  <a:lumMod val="72000"/>
                </a:schemeClr>
              </a:gs>
              <a:gs pos="66000">
                <a:srgbClr val="88A5D9"/>
              </a:gs>
              <a:gs pos="88000">
                <a:schemeClr val="accent1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E327B59-94FD-4E3F-8E88-39AED3090379}"/>
              </a:ext>
            </a:extLst>
          </p:cNvPr>
          <p:cNvSpPr/>
          <p:nvPr/>
        </p:nvSpPr>
        <p:spPr>
          <a:xfrm rot="5400000">
            <a:off x="6952395" y="2938365"/>
            <a:ext cx="7051040" cy="11743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70000"/>
                  <a:lumOff val="30000"/>
                </a:schemeClr>
              </a:gs>
              <a:gs pos="76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>
              <a:schemeClr val="accent1"/>
            </a:glow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746351"/>
            <a:ext cx="8832564" cy="1003679"/>
          </a:xfrm>
        </p:spPr>
        <p:txBody>
          <a:bodyPr/>
          <a:lstStyle/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TASK SHARING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r="21524"/>
          <a:stretch/>
        </p:blipFill>
        <p:spPr>
          <a:xfrm>
            <a:off x="9253635" y="309671"/>
            <a:ext cx="2448560" cy="2317971"/>
          </a:xfrm>
          <a:effectLst>
            <a:softEdge rad="0"/>
          </a:effectLst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6B9291CF-0827-4BEC-8F13-1A76640B75A1}"/>
              </a:ext>
            </a:extLst>
          </p:cNvPr>
          <p:cNvSpPr txBox="1">
            <a:spLocks/>
          </p:cNvSpPr>
          <p:nvPr/>
        </p:nvSpPr>
        <p:spPr>
          <a:xfrm>
            <a:off x="288819" y="2017059"/>
            <a:ext cx="9950247" cy="453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DESIGNING THE SCREEN</a:t>
            </a:r>
          </a:p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SPELL CHECK</a:t>
            </a:r>
          </a:p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CREATION OF WORD CLOUD</a:t>
            </a:r>
          </a:p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DESIGNING CLASSES</a:t>
            </a:r>
          </a:p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COMPETITION</a:t>
            </a:r>
          </a:p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LIFELINES</a:t>
            </a:r>
          </a:p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STATISTICS</a:t>
            </a:r>
          </a:p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TIMER CONTROLS</a:t>
            </a:r>
          </a:p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408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8FF83BB-A0F5-4D4B-8B28-2DFB967ED05C}"/>
              </a:ext>
            </a:extLst>
          </p:cNvPr>
          <p:cNvSpPr/>
          <p:nvPr/>
        </p:nvSpPr>
        <p:spPr>
          <a:xfrm>
            <a:off x="0" y="661035"/>
            <a:ext cx="12263120" cy="1174310"/>
          </a:xfrm>
          <a:prstGeom prst="rect">
            <a:avLst/>
          </a:prstGeom>
          <a:gradFill flip="none" rotWithShape="1">
            <a:gsLst>
              <a:gs pos="24000">
                <a:schemeClr val="accent1">
                  <a:lumMod val="67000"/>
                </a:schemeClr>
              </a:gs>
              <a:gs pos="47000">
                <a:schemeClr val="accent1">
                  <a:lumMod val="72000"/>
                </a:schemeClr>
              </a:gs>
              <a:gs pos="66000">
                <a:srgbClr val="88A5D9"/>
              </a:gs>
              <a:gs pos="88000">
                <a:schemeClr val="accent1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E327B59-94FD-4E3F-8E88-39AED3090379}"/>
              </a:ext>
            </a:extLst>
          </p:cNvPr>
          <p:cNvSpPr/>
          <p:nvPr/>
        </p:nvSpPr>
        <p:spPr>
          <a:xfrm rot="5400000">
            <a:off x="6952395" y="2938365"/>
            <a:ext cx="7051040" cy="11743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70000"/>
                  <a:lumOff val="30000"/>
                </a:schemeClr>
              </a:gs>
              <a:gs pos="76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>
              <a:schemeClr val="accent1"/>
            </a:glow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746351"/>
            <a:ext cx="8832564" cy="1003679"/>
          </a:xfrm>
        </p:spPr>
        <p:txBody>
          <a:bodyPr/>
          <a:lstStyle/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COMPLETED TASKS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r="21524"/>
          <a:stretch/>
        </p:blipFill>
        <p:spPr>
          <a:xfrm>
            <a:off x="9253635" y="309671"/>
            <a:ext cx="2448560" cy="2317971"/>
          </a:xfrm>
          <a:effectLst>
            <a:softEdge rad="0"/>
          </a:effectLst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6B9291CF-0827-4BEC-8F13-1A76640B75A1}"/>
              </a:ext>
            </a:extLst>
          </p:cNvPr>
          <p:cNvSpPr txBox="1">
            <a:spLocks/>
          </p:cNvSpPr>
          <p:nvPr/>
        </p:nvSpPr>
        <p:spPr>
          <a:xfrm>
            <a:off x="288819" y="1920660"/>
            <a:ext cx="9950247" cy="4937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 err="1">
                <a:solidFill>
                  <a:schemeClr val="bg1"/>
                </a:solidFill>
                <a:latin typeface="Consolas"/>
              </a:rPr>
              <a:t>Necessary</a:t>
            </a:r>
            <a:r>
              <a:rPr lang="tr-TR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/>
              </a:rPr>
              <a:t>class structures</a:t>
            </a:r>
            <a:endParaRPr lang="tr-TR" b="1" dirty="0"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r>
              <a:rPr lang="tr-TR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</a:t>
            </a:r>
            <a:r>
              <a:rPr lang="en-US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pellcheck</a:t>
            </a:r>
            <a:endParaRPr lang="tr-TR" b="1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tr-TR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</a:t>
            </a:r>
            <a:r>
              <a:rPr lang="en-US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ordcloud</a:t>
            </a:r>
            <a:endParaRPr lang="tr-TR" b="1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Display</a:t>
            </a:r>
            <a:r>
              <a:rPr lang="tr-TR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ing</a:t>
            </a:r>
            <a:r>
              <a:rPr lang="tr-TR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 questions and the table</a:t>
            </a:r>
            <a:r>
              <a:rPr lang="tr-TR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tr-TR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money,time</a:t>
            </a:r>
            <a:r>
              <a:rPr lang="tr-TR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…)</a:t>
            </a:r>
          </a:p>
          <a:p>
            <a:r>
              <a:rPr lang="tr-TR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</a:t>
            </a:r>
            <a:r>
              <a:rPr lang="en-US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reati</a:t>
            </a:r>
            <a:r>
              <a:rPr lang="tr-TR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ng</a:t>
            </a:r>
            <a:r>
              <a:rPr lang="tr-TR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the timer</a:t>
            </a:r>
            <a:r>
              <a:rPr lang="tr-TR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</a:p>
          <a:p>
            <a:r>
              <a:rPr lang="tr-TR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</a:t>
            </a:r>
            <a:r>
              <a:rPr lang="en-US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tatistics</a:t>
            </a:r>
            <a:r>
              <a:rPr lang="en-US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class</a:t>
            </a:r>
            <a:endParaRPr lang="tr-TR" b="1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Add</a:t>
            </a:r>
            <a:r>
              <a:rPr lang="tr-TR" b="1" dirty="0" err="1">
                <a:solidFill>
                  <a:schemeClr val="bg1"/>
                </a:solidFill>
                <a:latin typeface="Consolas"/>
              </a:rPr>
              <a:t>ing</a:t>
            </a:r>
            <a:r>
              <a:rPr lang="tr-TR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Consolas"/>
              </a:rPr>
              <a:t>the</a:t>
            </a:r>
            <a:r>
              <a:rPr lang="tr-TR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onsolas"/>
              </a:rPr>
              <a:t>sound effects</a:t>
            </a:r>
            <a:endParaRPr lang="tr-TR" b="1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2254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ikdörtgen 8">
            <a:extLst>
              <a:ext uri="{FF2B5EF4-FFF2-40B4-BE49-F238E27FC236}">
                <a16:creationId xmlns:a16="http://schemas.microsoft.com/office/drawing/2014/main" id="{2B81509A-8628-4C02-85E5-D745E6B0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92409" y="2837638"/>
            <a:ext cx="7061197" cy="1182727"/>
          </a:xfrm>
          <a:prstGeom prst="rect">
            <a:avLst/>
          </a:prstGeom>
        </p:spPr>
      </p:pic>
      <p:sp>
        <p:nvSpPr>
          <p:cNvPr id="6" name="Dikdörtgen 10">
            <a:extLst>
              <a:ext uri="{FF2B5EF4-FFF2-40B4-BE49-F238E27FC236}">
                <a16:creationId xmlns:a16="http://schemas.microsoft.com/office/drawing/2014/main" id="{E756DE5D-3396-4A1D-9631-C2C40A31FD9F}"/>
              </a:ext>
            </a:extLst>
          </p:cNvPr>
          <p:cNvSpPr/>
          <p:nvPr/>
        </p:nvSpPr>
        <p:spPr>
          <a:xfrm>
            <a:off x="-91440" y="881503"/>
            <a:ext cx="12364720" cy="11743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1" y="881503"/>
            <a:ext cx="9629320" cy="1147807"/>
          </a:xfrm>
        </p:spPr>
        <p:txBody>
          <a:bodyPr/>
          <a:lstStyle/>
          <a:p>
            <a:r>
              <a:rPr lang="tr-TR" b="1" dirty="0" err="1">
                <a:solidFill>
                  <a:schemeClr val="bg1"/>
                </a:solidFill>
                <a:latin typeface="Consolas"/>
              </a:rPr>
              <a:t>Scheduling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66" y="309672"/>
            <a:ext cx="4098282" cy="2317971"/>
          </a:xfrm>
        </p:spPr>
      </p:pic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079E2A40-80FA-480B-96F1-5C80D4EB16D2}"/>
              </a:ext>
            </a:extLst>
          </p:cNvPr>
          <p:cNvSpPr txBox="1">
            <a:spLocks/>
          </p:cNvSpPr>
          <p:nvPr/>
        </p:nvSpPr>
        <p:spPr>
          <a:xfrm>
            <a:off x="288819" y="2232211"/>
            <a:ext cx="9950247" cy="4316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onsolas"/>
              </a:rPr>
              <a:t>WEEK 1 = On first week; reading files, spell check function and creation of word cloud are completed.</a:t>
            </a:r>
          </a:p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31773285-218D-43B2-B906-42CC6E55A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1" y="3876726"/>
            <a:ext cx="10183767" cy="183379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78173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2B81509A-8628-4C02-85E5-D745E6B0E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92409" y="2837638"/>
            <a:ext cx="7061197" cy="1182727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E756DE5D-3396-4A1D-9631-C2C40A31FD9F}"/>
              </a:ext>
            </a:extLst>
          </p:cNvPr>
          <p:cNvSpPr/>
          <p:nvPr/>
        </p:nvSpPr>
        <p:spPr>
          <a:xfrm>
            <a:off x="-91440" y="881503"/>
            <a:ext cx="12364720" cy="11743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1" y="881503"/>
            <a:ext cx="9629320" cy="1147807"/>
          </a:xfrm>
        </p:spPr>
        <p:txBody>
          <a:bodyPr/>
          <a:lstStyle/>
          <a:p>
            <a:r>
              <a:rPr lang="tr-TR" b="1" dirty="0" err="1">
                <a:solidFill>
                  <a:schemeClr val="bg1"/>
                </a:solidFill>
                <a:latin typeface="Consolas"/>
              </a:rPr>
              <a:t>Scheduling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866" y="309672"/>
            <a:ext cx="4098282" cy="2317971"/>
          </a:xfrm>
        </p:spPr>
      </p:pic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079E2A40-80FA-480B-96F1-5C80D4EB16D2}"/>
              </a:ext>
            </a:extLst>
          </p:cNvPr>
          <p:cNvSpPr txBox="1">
            <a:spLocks/>
          </p:cNvSpPr>
          <p:nvPr/>
        </p:nvSpPr>
        <p:spPr>
          <a:xfrm>
            <a:off x="288819" y="2312893"/>
            <a:ext cx="9950247" cy="423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onsolas"/>
              </a:rPr>
              <a:t>WEEK 2 = Necessary classes and methods have been created for questions and participants </a:t>
            </a:r>
          </a:p>
          <a:p>
            <a:r>
              <a:rPr lang="en-US" b="1" dirty="0">
                <a:latin typeface="Consolas"/>
              </a:rPr>
              <a:t>WEEK 3 = Printing questions, answer checks, lifelines have been completed. </a:t>
            </a:r>
          </a:p>
          <a:p>
            <a:r>
              <a:rPr lang="en-US" b="1" dirty="0">
                <a:latin typeface="Consolas"/>
              </a:rPr>
              <a:t>WEEK 4 = Necessary structures for statistics and timer were created, some bugs were fixed and improvements were made to the code.</a:t>
            </a:r>
            <a:r>
              <a:rPr lang="tr-TR" b="1" dirty="0">
                <a:latin typeface="Consolas"/>
              </a:rPr>
              <a:t> </a:t>
            </a:r>
            <a:r>
              <a:rPr lang="tr-TR" b="1" dirty="0" err="1">
                <a:latin typeface="Consolas"/>
              </a:rPr>
              <a:t>Also</a:t>
            </a:r>
            <a:r>
              <a:rPr lang="tr-TR" b="1" dirty="0">
                <a:latin typeface="Consolas"/>
              </a:rPr>
              <a:t> </a:t>
            </a:r>
            <a:r>
              <a:rPr lang="tr-TR" b="1" dirty="0" err="1">
                <a:latin typeface="Consolas"/>
              </a:rPr>
              <a:t>added</a:t>
            </a:r>
            <a:r>
              <a:rPr lang="tr-TR" b="1" dirty="0">
                <a:latin typeface="Consolas"/>
              </a:rPr>
              <a:t> </a:t>
            </a:r>
            <a:r>
              <a:rPr lang="tr-TR" b="1" dirty="0" err="1">
                <a:latin typeface="Consolas"/>
              </a:rPr>
              <a:t>sound</a:t>
            </a:r>
            <a:r>
              <a:rPr lang="tr-TR" b="1" dirty="0">
                <a:latin typeface="Consolas"/>
              </a:rPr>
              <a:t> </a:t>
            </a:r>
            <a:r>
              <a:rPr lang="tr-TR" b="1" dirty="0" err="1">
                <a:latin typeface="Consolas"/>
              </a:rPr>
              <a:t>effects</a:t>
            </a:r>
            <a:r>
              <a:rPr lang="tr-TR" b="1" dirty="0">
                <a:latin typeface="Consolas"/>
              </a:rPr>
              <a:t>.</a:t>
            </a:r>
            <a:endParaRPr lang="en-US" b="1" dirty="0">
              <a:latin typeface="Consolas"/>
            </a:endParaRPr>
          </a:p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7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E8FF83BB-A0F5-4D4B-8B28-2DFB967ED05C}"/>
              </a:ext>
            </a:extLst>
          </p:cNvPr>
          <p:cNvSpPr/>
          <p:nvPr/>
        </p:nvSpPr>
        <p:spPr>
          <a:xfrm>
            <a:off x="0" y="661035"/>
            <a:ext cx="12263120" cy="1174310"/>
          </a:xfrm>
          <a:prstGeom prst="rect">
            <a:avLst/>
          </a:prstGeom>
          <a:gradFill flip="none" rotWithShape="1">
            <a:gsLst>
              <a:gs pos="24000">
                <a:schemeClr val="accent1">
                  <a:lumMod val="67000"/>
                </a:schemeClr>
              </a:gs>
              <a:gs pos="47000">
                <a:schemeClr val="accent1">
                  <a:lumMod val="72000"/>
                </a:schemeClr>
              </a:gs>
              <a:gs pos="66000">
                <a:srgbClr val="88A5D9"/>
              </a:gs>
              <a:gs pos="88000">
                <a:schemeClr val="accent1">
                  <a:lumMod val="76000"/>
                  <a:lumOff val="2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4E327B59-94FD-4E3F-8E88-39AED3090379}"/>
              </a:ext>
            </a:extLst>
          </p:cNvPr>
          <p:cNvSpPr/>
          <p:nvPr/>
        </p:nvSpPr>
        <p:spPr>
          <a:xfrm rot="5400000">
            <a:off x="6952395" y="2938365"/>
            <a:ext cx="7051040" cy="117431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44000">
                <a:schemeClr val="accent4">
                  <a:lumMod val="70000"/>
                  <a:lumOff val="30000"/>
                </a:schemeClr>
              </a:gs>
              <a:gs pos="76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>
              <a:schemeClr val="accent1"/>
            </a:glow>
            <a:softEdge rad="381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E62C783-2955-4332-BD60-DBCF27FE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746351"/>
            <a:ext cx="8832564" cy="1003679"/>
          </a:xfrm>
        </p:spPr>
        <p:txBody>
          <a:bodyPr/>
          <a:lstStyle/>
          <a:p>
            <a:r>
              <a:rPr lang="tr-TR" b="1" dirty="0">
                <a:solidFill>
                  <a:schemeClr val="bg1"/>
                </a:solidFill>
                <a:latin typeface="Consolas"/>
              </a:rPr>
              <a:t>PROBLEMS ENCOUNTERED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01F3EF-0CF4-40DE-A24F-FC1BF43B7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5503" l="9906" r="89960">
                        <a14:foregroundMark x1="24809" y1="32865" x2="23076" y2="45335"/>
                        <a14:foregroundMark x1="27739" y1="76178" x2="31325" y2="82604"/>
                        <a14:foregroundMark x1="31325" y1="82604" x2="29250" y2="32781"/>
                        <a14:foregroundMark x1="29250" y1="32781" x2="33936" y2="20473"/>
                        <a14:foregroundMark x1="33936" y1="20473" x2="39692" y2="15030"/>
                        <a14:foregroundMark x1="39692" y1="15030" x2="35145" y2="11761"/>
                        <a14:foregroundMark x1="26707" y1="50059" x2="23794" y2="54914"/>
                        <a14:foregroundMark x1="27558" y1="74220" x2="29518" y2="64024"/>
                        <a14:foregroundMark x1="29518" y1="64024" x2="27443" y2="50651"/>
                        <a14:foregroundMark x1="27443" y1="50651" x2="27309" y2="50059"/>
                        <a14:foregroundMark x1="31258" y1="71479" x2="36948" y2="80473"/>
                        <a14:foregroundMark x1="36948" y1="80473" x2="44578" y2="86036"/>
                        <a14:foregroundMark x1="44578" y1="86036" x2="56225" y2="87929"/>
                        <a14:foregroundMark x1="56225" y1="87929" x2="63186" y2="78817"/>
                        <a14:foregroundMark x1="63186" y1="78817" x2="70683" y2="49586"/>
                        <a14:foregroundMark x1="70683" y1="49586" x2="68876" y2="33018"/>
                        <a14:foregroundMark x1="68876" y1="33018" x2="64257" y2="20473"/>
                        <a14:foregroundMark x1="64257" y1="20473" x2="51807" y2="13491"/>
                        <a14:foregroundMark x1="51807" y1="13491" x2="36948" y2="12308"/>
                        <a14:foregroundMark x1="36948" y1="12308" x2="43708" y2="4734"/>
                        <a14:foregroundMark x1="43708" y1="4734" x2="44682" y2="4331"/>
                        <a14:foregroundMark x1="58620" y1="7501" x2="64579" y2="13087"/>
                        <a14:foregroundMark x1="72804" y1="34482" x2="74678" y2="55575"/>
                        <a14:foregroundMark x1="73747" y1="60170" x2="67774" y2="81293"/>
                        <a14:foregroundMark x1="54652" y1="94276" x2="53961" y2="94670"/>
                        <a14:foregroundMark x1="56795" y1="93057" x2="55602" y2="93736"/>
                        <a14:foregroundMark x1="31974" y1="82990" x2="30790" y2="73254"/>
                        <a14:foregroundMark x1="30790" y1="73254" x2="31258" y2="71479"/>
                        <a14:foregroundMark x1="59304" y1="15976" x2="42905" y2="12308"/>
                        <a14:foregroundMark x1="42905" y1="12308" x2="49386" y2="6035"/>
                        <a14:foregroundMark x1="54311" y1="5882" x2="58233" y2="10178"/>
                        <a14:foregroundMark x1="58233" y1="10178" x2="59572" y2="16923"/>
                        <a14:foregroundMark x1="46988" y1="5325" x2="51941" y2="6272"/>
                        <a14:foregroundMark x1="32999" y1="15976" x2="28514" y2="24734"/>
                        <a14:foregroundMark x1="28380" y1="22249" x2="25904" y2="31716"/>
                        <a14:foregroundMark x1="46519" y1="4852" x2="53079" y2="4852"/>
                        <a14:foregroundMark x1="53079" y1="4852" x2="62784" y2="13018"/>
                        <a14:foregroundMark x1="62784" y1="13018" x2="65462" y2="17160"/>
                        <a14:foregroundMark x1="45315" y1="5089" x2="47122" y2="4852"/>
                        <a14:backgroundMark x1="31794" y1="84970" x2="40161" y2="94083"/>
                        <a14:backgroundMark x1="40161" y1="94083" x2="50469" y2="96213"/>
                        <a14:backgroundMark x1="50469" y1="96213" x2="41232" y2="97870"/>
                        <a14:backgroundMark x1="41232" y1="97870" x2="32329" y2="84970"/>
                        <a14:backgroundMark x1="45114" y1="3195" x2="47015" y2="3477"/>
                        <a14:backgroundMark x1="50084" y1="2730" x2="44980" y2="355"/>
                        <a14:backgroundMark x1="44980" y1="355" x2="45515" y2="3432"/>
                        <a14:backgroundMark x1="51320" y1="2730" x2="51673" y2="0"/>
                        <a14:backgroundMark x1="55482" y1="4197" x2="59170" y2="6272"/>
                        <a14:backgroundMark x1="51807" y1="2130" x2="52874" y2="2730"/>
                        <a14:backgroundMark x1="66487" y1="15616" x2="69813" y2="21183"/>
                        <a14:backgroundMark x1="69813" y1="21183" x2="73963" y2="33373"/>
                        <a14:backgroundMark x1="24940" y1="29409" x2="24632" y2="30059"/>
                        <a14:backgroundMark x1="34270" y1="9704" x2="31947" y2="14609"/>
                        <a14:backgroundMark x1="24499" y1="31096" x2="24297" y2="32663"/>
                        <a14:backgroundMark x1="24632" y1="30059" x2="24552" y2="30681"/>
                        <a14:backgroundMark x1="21821" y1="45562" x2="23360" y2="72071"/>
                        <a14:backgroundMark x1="23360" y1="72071" x2="24096" y2="74556"/>
                        <a14:backgroundMark x1="23293" y1="67337" x2="26841" y2="77988"/>
                        <a14:backgroundMark x1="49866" y1="98107" x2="57296" y2="95385"/>
                        <a14:backgroundMark x1="59036" y1="94675" x2="68474" y2="83550"/>
                        <a14:backgroundMark x1="69813" y1="82367" x2="65596" y2="88876"/>
                        <a14:backgroundMark x1="68206" y1="81893" x2="62784" y2="91479"/>
                        <a14:backgroundMark x1="62784" y1="91479" x2="55422" y2="96568"/>
                        <a14:backgroundMark x1="53146" y1="96568" x2="55890" y2="96331"/>
                        <a14:backgroundMark x1="54083" y1="95858" x2="56024" y2="95858"/>
                        <a14:backgroundMark x1="74632" y1="56450" x2="74766" y2="61775"/>
                        <a14:backgroundMark x1="75301" y1="55740" x2="74900" y2="60473"/>
                        <a14:backgroundMark x1="74766" y1="55503" x2="74900" y2="58343"/>
                        <a14:backgroundMark x1="25435" y1="73373" x2="26975" y2="77041"/>
                        <a14:backgroundMark x1="52744" y1="1657" x2="50535" y2="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r="21524"/>
          <a:stretch/>
        </p:blipFill>
        <p:spPr>
          <a:xfrm>
            <a:off x="9253635" y="309671"/>
            <a:ext cx="2448560" cy="2317971"/>
          </a:xfrm>
          <a:effectLst>
            <a:softEdge rad="0"/>
          </a:effectLst>
        </p:spPr>
      </p:pic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6B9291CF-0827-4BEC-8F13-1A76640B75A1}"/>
              </a:ext>
            </a:extLst>
          </p:cNvPr>
          <p:cNvSpPr txBox="1">
            <a:spLocks/>
          </p:cNvSpPr>
          <p:nvPr/>
        </p:nvSpPr>
        <p:spPr>
          <a:xfrm>
            <a:off x="288819" y="2017059"/>
            <a:ext cx="9950247" cy="453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b="1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43E3EEB-5FE5-4F31-863D-B7BDCD2387AC}"/>
              </a:ext>
            </a:extLst>
          </p:cNvPr>
          <p:cNvSpPr txBox="1"/>
          <p:nvPr/>
        </p:nvSpPr>
        <p:spPr>
          <a:xfrm>
            <a:off x="288818" y="2017059"/>
            <a:ext cx="92854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Splitting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birthday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dates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java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Problems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writing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the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table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Money,time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Some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formatting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issues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reading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tr-TR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files</a:t>
            </a:r>
            <a:r>
              <a:rPr lang="tr-TR" sz="24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tr-T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501</Words>
  <Application>Microsoft Macintosh PowerPoint</Application>
  <PresentationFormat>Widescreen</PresentationFormat>
  <Paragraphs>108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Symbol</vt:lpstr>
      <vt:lpstr>Wingdings</vt:lpstr>
      <vt:lpstr>Wingdings 3</vt:lpstr>
      <vt:lpstr>Office Teması</vt:lpstr>
      <vt:lpstr>PowerPoint Presentation</vt:lpstr>
      <vt:lpstr>PowerPoint Presentation</vt:lpstr>
      <vt:lpstr>Introduction</vt:lpstr>
      <vt:lpstr>REQUIREMENTS</vt:lpstr>
      <vt:lpstr>TASK SHARING</vt:lpstr>
      <vt:lpstr>COMPLETED TASKS</vt:lpstr>
      <vt:lpstr>Scheduling</vt:lpstr>
      <vt:lpstr>Scheduling</vt:lpstr>
      <vt:lpstr>PROBLEMS ENCOUNTERED</vt:lpstr>
      <vt:lpstr>ALGORITHMS AND SOLUTION STRATEGIES</vt:lpstr>
      <vt:lpstr>ALGORITHMS AND SOLUTION STRATEGIES</vt:lpstr>
      <vt:lpstr>ALGORITHMS AND SOLUTION STRATEGIES</vt:lpstr>
      <vt:lpstr>ALGORITHMS AND SOLUTION STRATEGIES</vt:lpstr>
      <vt:lpstr>Screenshots</vt:lpstr>
      <vt:lpstr>Screenshots</vt:lpstr>
      <vt:lpstr>Conclusion</vt:lpstr>
      <vt:lpstr>REFERENCES</vt:lpstr>
      <vt:lpstr>Thank you for listening us.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Baturalp Yasa</dc:creator>
  <cp:lastModifiedBy>Yasir Uslu</cp:lastModifiedBy>
  <cp:revision>13</cp:revision>
  <dcterms:created xsi:type="dcterms:W3CDTF">2022-03-17T13:09:44Z</dcterms:created>
  <dcterms:modified xsi:type="dcterms:W3CDTF">2022-03-17T19:35:07Z</dcterms:modified>
</cp:coreProperties>
</file>